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519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47472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8F5E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HAISAI  ×  LULULEMON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018520" y="3657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endParaRPr lang="en-US" sz="9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rgbClr val="F8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47472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0242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HAISAI  ×  LULULEMON</a:t>
            </a:r>
            <a:endParaRPr lang="en-US" sz="1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519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7223760" cy="6858000"/>
          </a:xfrm>
          <a:prstGeom prst="rect">
            <a:avLst/>
          </a:prstGeom>
          <a:solidFill>
            <a:srgbClr val="151922">
              <a:alpha val="9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7223760" y="0"/>
            <a:ext cx="2011680" cy="6858000"/>
          </a:xfrm>
          <a:prstGeom prst="rect">
            <a:avLst/>
          </a:prstGeom>
          <a:solidFill>
            <a:srgbClr val="151922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411480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8F5EF"/>
                </a:solidFill>
              </a:rPr>
              <a:t>HAISAI  ×  LULULEMON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621792" y="141732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C5875A"/>
                </a:solidFill>
              </a:rPr>
              <a:t>CONTENT SUPPLY CHAIN CREDENTIALS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658368" y="1828800"/>
            <a:ext cx="672084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F8F5E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Building the content supply chain for what’s next.</a:t>
            </a:r>
            <a:endParaRPr lang="en-US" sz="4800" dirty="0"/>
          </a:p>
        </p:txBody>
      </p:sp>
      <p:sp>
        <p:nvSpPr>
          <p:cNvPr id="8" name="Text 5"/>
          <p:cNvSpPr/>
          <p:nvPr/>
        </p:nvSpPr>
        <p:spPr>
          <a:xfrm>
            <a:off x="658368" y="3977640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D1D0C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connected, governed and AI-ready operating model for Lululemon.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658368" y="6263640"/>
            <a:ext cx="960120" cy="32004"/>
          </a:xfrm>
          <a:prstGeom prst="rect">
            <a:avLst/>
          </a:prstGeom>
          <a:solidFill>
            <a:srgbClr val="C43A3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737360" y="6263640"/>
            <a:ext cx="457200" cy="32004"/>
          </a:xfrm>
          <a:prstGeom prst="rect">
            <a:avLst/>
          </a:prstGeom>
          <a:solidFill>
            <a:srgbClr val="C587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2331720" y="6263640"/>
            <a:ext cx="164592" cy="32004"/>
          </a:xfrm>
          <a:prstGeom prst="rect">
            <a:avLst/>
          </a:prstGeom>
          <a:solidFill>
            <a:srgbClr val="F8F5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0927080" y="365760"/>
            <a:ext cx="640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8E9198"/>
                </a:solidFill>
              </a:rPr>
              <a:t>01 / 10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927080" y="365760"/>
            <a:ext cx="640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777A80"/>
                </a:solidFill>
              </a:rPr>
              <a:t>02 / 10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21792" y="667512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C43A35"/>
                </a:solidFill>
              </a:rPr>
              <a:t>WHAT WE HEARD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21792" y="960120"/>
            <a:ext cx="10607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200" b="1" dirty="0">
                <a:solidFill>
                  <a:srgbClr val="20242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tooling is not the constraint.</a:t>
            </a:r>
            <a:endParaRPr lang="en-US" sz="4200" dirty="0"/>
          </a:p>
          <a:p>
            <a:pPr indent="0" marL="0">
              <a:buNone/>
            </a:pPr>
            <a:r>
              <a:rPr lang="en-US" sz="4200" b="1" dirty="0">
                <a:solidFill>
                  <a:srgbClr val="20242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flow of work is.</a:t>
            </a:r>
            <a:endParaRPr lang="en-US" sz="4200" dirty="0"/>
          </a:p>
        </p:txBody>
      </p:sp>
      <p:sp>
        <p:nvSpPr>
          <p:cNvPr id="5" name="Shape 3"/>
          <p:cNvSpPr/>
          <p:nvPr/>
        </p:nvSpPr>
        <p:spPr>
          <a:xfrm>
            <a:off x="621792" y="3063240"/>
            <a:ext cx="2514600" cy="0"/>
          </a:xfrm>
          <a:prstGeom prst="line">
            <a:avLst/>
          </a:prstGeom>
          <a:noFill/>
          <a:ln w="12700">
            <a:solidFill>
              <a:srgbClr val="D1CCC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3273552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C43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21792" y="370332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20242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Disconnected workflows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621792" y="461772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7A7D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Teams and agencies move fast, but the flow between them has not kept pace.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3383280" y="3063240"/>
            <a:ext cx="2514600" cy="0"/>
          </a:xfrm>
          <a:prstGeom prst="line">
            <a:avLst/>
          </a:prstGeom>
          <a:noFill/>
          <a:ln w="12700">
            <a:solidFill>
              <a:srgbClr val="D1CCC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383280" y="3273552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C43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3383280" y="370332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20242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Supply ≠ demand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3383280" y="461772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7A7D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Content demand has outgrown the operating model that supplies it.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144768" y="3063240"/>
            <a:ext cx="2514600" cy="0"/>
          </a:xfrm>
          <a:prstGeom prst="line">
            <a:avLst/>
          </a:prstGeom>
          <a:noFill/>
          <a:ln w="12700">
            <a:solidFill>
              <a:srgbClr val="D1CCC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144768" y="3273552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C43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6144768" y="370332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20242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Manual adaptation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6144768" y="461772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7A7D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High-value creative time is still spent cropping and resizing assets.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8906256" y="3063240"/>
            <a:ext cx="2514600" cy="0"/>
          </a:xfrm>
          <a:prstGeom prst="line">
            <a:avLst/>
          </a:prstGeom>
          <a:noFill/>
          <a:ln w="12700">
            <a:solidFill>
              <a:srgbClr val="D1CCC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906256" y="3273552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C43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8906256" y="370332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20242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Metadata in the margins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8906256" y="461772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7A7D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 context lives across spreadsheets, decks, email and documents.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621792" y="6510528"/>
            <a:ext cx="10927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77A80"/>
                </a:solidFill>
              </a:rPr>
              <a:t>Source: Lululemon / Haisai introduction meeting, 23 September 2026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927080" y="365760"/>
            <a:ext cx="640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8E9198"/>
                </a:solidFill>
              </a:rPr>
              <a:t>03 / 10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21792" y="667512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C5875A"/>
                </a:solidFill>
              </a:rPr>
              <a:t>THE OPPORTUNITY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21792" y="960120"/>
            <a:ext cx="10607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200" b="1" dirty="0">
                <a:solidFill>
                  <a:srgbClr val="F8F5E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Turn a chain of handoffs into</a:t>
            </a:r>
            <a:endParaRPr lang="en-US" sz="4200" dirty="0"/>
          </a:p>
          <a:p>
            <a:pPr indent="0" marL="0">
              <a:buNone/>
            </a:pPr>
            <a:r>
              <a:rPr lang="en-US" sz="4200" b="1" dirty="0">
                <a:solidFill>
                  <a:srgbClr val="F8F5E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connected system of flow.</a:t>
            </a:r>
            <a:endParaRPr lang="en-US" sz="4200" dirty="0"/>
          </a:p>
        </p:txBody>
      </p:sp>
      <p:sp>
        <p:nvSpPr>
          <p:cNvPr id="5" name="Shape 3"/>
          <p:cNvSpPr/>
          <p:nvPr/>
        </p:nvSpPr>
        <p:spPr>
          <a:xfrm>
            <a:off x="822960" y="3895344"/>
            <a:ext cx="10287000" cy="0"/>
          </a:xfrm>
          <a:prstGeom prst="line">
            <a:avLst/>
          </a:prstGeom>
          <a:noFill/>
          <a:ln w="38100">
            <a:solidFill>
              <a:srgbClr val="C43A3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58368" y="3584448"/>
            <a:ext cx="621792" cy="621792"/>
          </a:xfrm>
          <a:prstGeom prst="ellipse">
            <a:avLst/>
          </a:prstGeom>
          <a:solidFill>
            <a:srgbClr val="C43A35"/>
          </a:solidFill>
          <a:ln w="19050">
            <a:solidFill>
              <a:srgbClr val="C43A3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58368" y="3749040"/>
            <a:ext cx="6217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8F5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8368" y="4480560"/>
            <a:ext cx="1600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8F5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4919472"/>
            <a:ext cx="15727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9A9DA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Demand &amp; brief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2560320" y="3584448"/>
            <a:ext cx="621792" cy="621792"/>
          </a:xfrm>
          <a:prstGeom prst="ellipse">
            <a:avLst/>
          </a:prstGeom>
          <a:solidFill>
            <a:srgbClr val="C43A35"/>
          </a:solidFill>
          <a:ln w="19050">
            <a:solidFill>
              <a:srgbClr val="C43A3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560320" y="3749040"/>
            <a:ext cx="6217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8F5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560320" y="4480560"/>
            <a:ext cx="1600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8F5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CREATE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2560320" y="4919472"/>
            <a:ext cx="15727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9A9DA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Content production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462272" y="3584448"/>
            <a:ext cx="621792" cy="621792"/>
          </a:xfrm>
          <a:prstGeom prst="ellipse">
            <a:avLst/>
          </a:prstGeom>
          <a:solidFill>
            <a:srgbClr val="C43A35"/>
          </a:solidFill>
          <a:ln w="19050">
            <a:solidFill>
              <a:srgbClr val="C43A3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462272" y="3749040"/>
            <a:ext cx="6217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8F5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462272" y="4480560"/>
            <a:ext cx="1600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8F5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MANAGE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462272" y="4919472"/>
            <a:ext cx="15727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9A9DA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Assets &amp; context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364224" y="3584448"/>
            <a:ext cx="621792" cy="621792"/>
          </a:xfrm>
          <a:prstGeom prst="ellipse">
            <a:avLst/>
          </a:prstGeom>
          <a:solidFill>
            <a:srgbClr val="C43A35"/>
          </a:solidFill>
          <a:ln w="19050">
            <a:solidFill>
              <a:srgbClr val="C43A3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364224" y="3749040"/>
            <a:ext cx="6217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8F5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64224" y="4480560"/>
            <a:ext cx="1600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8F5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6364224" y="4919472"/>
            <a:ext cx="15727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9A9DA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Variants at scale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8266176" y="3584448"/>
            <a:ext cx="621792" cy="621792"/>
          </a:xfrm>
          <a:prstGeom prst="ellipse">
            <a:avLst/>
          </a:prstGeom>
          <a:solidFill>
            <a:srgbClr val="C43A35"/>
          </a:solidFill>
          <a:ln w="19050">
            <a:solidFill>
              <a:srgbClr val="C43A3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266176" y="3749040"/>
            <a:ext cx="6217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8F5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266176" y="4480560"/>
            <a:ext cx="1600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8F5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DELIVER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8266176" y="4919472"/>
            <a:ext cx="15727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9A9DA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Channel activation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10168128" y="3584448"/>
            <a:ext cx="621792" cy="621792"/>
          </a:xfrm>
          <a:prstGeom prst="ellipse">
            <a:avLst/>
          </a:prstGeom>
          <a:solidFill>
            <a:srgbClr val="151922"/>
          </a:solidFill>
          <a:ln w="19050">
            <a:solidFill>
              <a:srgbClr val="69707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0168128" y="3749040"/>
            <a:ext cx="6217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8F5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10168128" y="4480560"/>
            <a:ext cx="1600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F8F5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LEARN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10168128" y="4919472"/>
            <a:ext cx="15727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9A9DA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Performance signals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927080" y="365760"/>
            <a:ext cx="640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777A80"/>
                </a:solidFill>
              </a:rPr>
              <a:t>04 / 10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21792" y="667512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C43A35"/>
                </a:solidFill>
              </a:rPr>
              <a:t>THE HAISAI APPROACH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21792" y="960120"/>
            <a:ext cx="10607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200" b="1" dirty="0">
                <a:solidFill>
                  <a:srgbClr val="20242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Business first. Technology in service of it.</a:t>
            </a:r>
            <a:endParaRPr lang="en-US" sz="4200" dirty="0"/>
          </a:p>
        </p:txBody>
      </p:sp>
      <p:sp>
        <p:nvSpPr>
          <p:cNvPr id="5" name="Shape 3"/>
          <p:cNvSpPr/>
          <p:nvPr/>
        </p:nvSpPr>
        <p:spPr>
          <a:xfrm>
            <a:off x="621792" y="2971800"/>
            <a:ext cx="3383280" cy="3063240"/>
          </a:xfrm>
          <a:prstGeom prst="rect">
            <a:avLst/>
          </a:prstGeom>
          <a:solidFill>
            <a:srgbClr val="EDE8E0"/>
          </a:solidFill>
          <a:ln w="12700">
            <a:solidFill>
              <a:srgbClr val="EDE8E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21792" y="2971800"/>
            <a:ext cx="3383280" cy="36576"/>
          </a:xfrm>
          <a:prstGeom prst="rect">
            <a:avLst/>
          </a:prstGeom>
          <a:solidFill>
            <a:srgbClr val="20242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77824" y="3401568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43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PEOPLE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877824" y="3794760"/>
            <a:ext cx="2788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0242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Align the humans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877824" y="461772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7A7D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Clear ownership, practical governance and an agency model teams can use.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352544" y="2971800"/>
            <a:ext cx="3383280" cy="3063240"/>
          </a:xfrm>
          <a:prstGeom prst="rect">
            <a:avLst/>
          </a:prstGeom>
          <a:solidFill>
            <a:srgbClr val="EDE8E0"/>
          </a:solidFill>
          <a:ln w="12700">
            <a:solidFill>
              <a:srgbClr val="EDE8E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352544" y="2971800"/>
            <a:ext cx="3383280" cy="36576"/>
          </a:xfrm>
          <a:prstGeom prst="rect">
            <a:avLst/>
          </a:prstGeom>
          <a:solidFill>
            <a:srgbClr val="20242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08576" y="3401568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43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PROCESS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608576" y="3794760"/>
            <a:ext cx="2788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0242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Design the flow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4608576" y="461772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7A7D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Remove friction from intake to activation before automating the wrong work.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8083296" y="2971800"/>
            <a:ext cx="3383280" cy="3063240"/>
          </a:xfrm>
          <a:prstGeom prst="rect">
            <a:avLst/>
          </a:prstGeom>
          <a:solidFill>
            <a:srgbClr val="EDE8E0"/>
          </a:solidFill>
          <a:ln w="12700">
            <a:solidFill>
              <a:srgbClr val="EDE8E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083296" y="2971800"/>
            <a:ext cx="3383280" cy="36576"/>
          </a:xfrm>
          <a:prstGeom prst="rect">
            <a:avLst/>
          </a:prstGeom>
          <a:solidFill>
            <a:srgbClr val="20242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339328" y="3401568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43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TECHNOLOGY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339328" y="3794760"/>
            <a:ext cx="2788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0242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Connect the core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8339328" y="461772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7A7D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Orchestrate the tools already in place, then add capability where it earns its keep.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927080" y="365760"/>
            <a:ext cx="640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8E9198"/>
                </a:solidFill>
              </a:rPr>
              <a:t>05 / 10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21792" y="667512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C5875A"/>
                </a:solidFill>
              </a:rPr>
              <a:t>OUR CAPABILITIES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21792" y="932688"/>
            <a:ext cx="10607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200" b="1" dirty="0">
                <a:solidFill>
                  <a:srgbClr val="F8F5E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Where Haisai creates momentum.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621792" y="1947672"/>
            <a:ext cx="6126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9A9DA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From strategy to implementation, we build the operating system around your content.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21792" y="2788920"/>
            <a:ext cx="3401568" cy="1353312"/>
          </a:xfrm>
          <a:prstGeom prst="rect">
            <a:avLst/>
          </a:prstGeom>
          <a:solidFill>
            <a:srgbClr val="151922"/>
          </a:solidFill>
          <a:ln w="12700">
            <a:solidFill>
              <a:srgbClr val="34384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50392" y="3063240"/>
            <a:ext cx="256032" cy="256032"/>
          </a:xfrm>
          <a:prstGeom prst="ellipse">
            <a:avLst/>
          </a:prstGeom>
          <a:solidFill>
            <a:srgbClr val="C587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280160" y="3017520"/>
            <a:ext cx="2514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8F5E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Operating model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1280160" y="3474720"/>
            <a:ext cx="2423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9A9DA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Roles, governance and agency collaboration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297680" y="2788920"/>
            <a:ext cx="3401568" cy="1353312"/>
          </a:xfrm>
          <a:prstGeom prst="rect">
            <a:avLst/>
          </a:prstGeom>
          <a:solidFill>
            <a:srgbClr val="151922"/>
          </a:solidFill>
          <a:ln w="12700">
            <a:solidFill>
              <a:srgbClr val="34384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526280" y="3063240"/>
            <a:ext cx="256032" cy="256032"/>
          </a:xfrm>
          <a:prstGeom prst="ellipse">
            <a:avLst/>
          </a:prstGeom>
          <a:solidFill>
            <a:srgbClr val="C587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956048" y="3017520"/>
            <a:ext cx="2514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8F5E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Orchestration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4956048" y="3474720"/>
            <a:ext cx="2423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9A9DA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Connected intake, planning and approvals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7973568" y="2788920"/>
            <a:ext cx="3401568" cy="1353312"/>
          </a:xfrm>
          <a:prstGeom prst="rect">
            <a:avLst/>
          </a:prstGeom>
          <a:solidFill>
            <a:srgbClr val="151922"/>
          </a:solidFill>
          <a:ln w="12700">
            <a:solidFill>
              <a:srgbClr val="343842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02168" y="3063240"/>
            <a:ext cx="256032" cy="256032"/>
          </a:xfrm>
          <a:prstGeom prst="ellipse">
            <a:avLst/>
          </a:prstGeom>
          <a:solidFill>
            <a:srgbClr val="C587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31936" y="3017520"/>
            <a:ext cx="2514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8F5E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Version automation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8631936" y="3474720"/>
            <a:ext cx="2423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9A9DA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Adaptation at speed, without repetitive craft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621792" y="4343400"/>
            <a:ext cx="3401568" cy="1353312"/>
          </a:xfrm>
          <a:prstGeom prst="rect">
            <a:avLst/>
          </a:prstGeom>
          <a:solidFill>
            <a:srgbClr val="151922"/>
          </a:solidFill>
          <a:ln w="12700">
            <a:solidFill>
              <a:srgbClr val="343842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50392" y="4617720"/>
            <a:ext cx="256032" cy="256032"/>
          </a:xfrm>
          <a:prstGeom prst="ellipse">
            <a:avLst/>
          </a:prstGeom>
          <a:solidFill>
            <a:srgbClr val="C587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280160" y="4572000"/>
            <a:ext cx="2514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8F5E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Metadata &amp; rights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1280160" y="5029200"/>
            <a:ext cx="2423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9A9DA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Structured context that travels with every asset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297680" y="4343400"/>
            <a:ext cx="3401568" cy="1353312"/>
          </a:xfrm>
          <a:prstGeom prst="rect">
            <a:avLst/>
          </a:prstGeom>
          <a:solidFill>
            <a:srgbClr val="151922"/>
          </a:solidFill>
          <a:ln w="12700">
            <a:solidFill>
              <a:srgbClr val="343842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526280" y="4617720"/>
            <a:ext cx="256032" cy="256032"/>
          </a:xfrm>
          <a:prstGeom prst="ellipse">
            <a:avLst/>
          </a:prstGeom>
          <a:solidFill>
            <a:srgbClr val="C587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956048" y="4572000"/>
            <a:ext cx="2514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8F5E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AI readiness</a:t>
            </a:r>
            <a:endParaRPr lang="en-US" sz="1900" dirty="0"/>
          </a:p>
        </p:txBody>
      </p:sp>
      <p:sp>
        <p:nvSpPr>
          <p:cNvPr id="25" name="Text 23"/>
          <p:cNvSpPr/>
          <p:nvPr/>
        </p:nvSpPr>
        <p:spPr>
          <a:xfrm>
            <a:off x="4956048" y="5029200"/>
            <a:ext cx="2423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9A9DA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Guardrails, models and human checkpoints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7973568" y="4343400"/>
            <a:ext cx="3401568" cy="1353312"/>
          </a:xfrm>
          <a:prstGeom prst="rect">
            <a:avLst/>
          </a:prstGeom>
          <a:solidFill>
            <a:srgbClr val="151922"/>
          </a:solidFill>
          <a:ln w="12700">
            <a:solidFill>
              <a:srgbClr val="343842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202168" y="4617720"/>
            <a:ext cx="256032" cy="256032"/>
          </a:xfrm>
          <a:prstGeom prst="ellipse">
            <a:avLst/>
          </a:prstGeom>
          <a:solidFill>
            <a:srgbClr val="C587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631936" y="4572000"/>
            <a:ext cx="2514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8F5E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Content ROI</a:t>
            </a:r>
            <a:endParaRPr lang="en-US" sz="1900" dirty="0"/>
          </a:p>
        </p:txBody>
      </p:sp>
      <p:sp>
        <p:nvSpPr>
          <p:cNvPr id="29" name="Text 27"/>
          <p:cNvSpPr/>
          <p:nvPr/>
        </p:nvSpPr>
        <p:spPr>
          <a:xfrm>
            <a:off x="8631936" y="5029200"/>
            <a:ext cx="2423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9A9DA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Visibility into throughput, cost and performance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927080" y="365760"/>
            <a:ext cx="640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777A80"/>
                </a:solidFill>
              </a:rPr>
              <a:t>06 / 10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21792" y="667512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C43A35"/>
                </a:solidFill>
              </a:rPr>
              <a:t>THE TRANSFORMATION LAYER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21792" y="941832"/>
            <a:ext cx="10607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200" b="1" dirty="0">
                <a:solidFill>
                  <a:srgbClr val="20242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One intelligent layer between assets and every experience.</a:t>
            </a:r>
            <a:endParaRPr lang="en-US" sz="4200" dirty="0"/>
          </a:p>
        </p:txBody>
      </p:sp>
      <p:sp>
        <p:nvSpPr>
          <p:cNvPr id="5" name="Shape 3"/>
          <p:cNvSpPr/>
          <p:nvPr/>
        </p:nvSpPr>
        <p:spPr>
          <a:xfrm>
            <a:off x="621792" y="3017520"/>
            <a:ext cx="2240280" cy="2514600"/>
          </a:xfrm>
          <a:prstGeom prst="rect">
            <a:avLst/>
          </a:prstGeom>
          <a:solidFill>
            <a:srgbClr val="EDE8E0"/>
          </a:solidFill>
          <a:ln w="12700">
            <a:solidFill>
              <a:srgbClr val="D1CCC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50392" y="3319272"/>
            <a:ext cx="1783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7A7D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SYSTEM OF RECORD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50392" y="3703320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20242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DAM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850392" y="4343400"/>
            <a:ext cx="1783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A7D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Master assets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850392" y="4663440"/>
            <a:ext cx="1783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A7D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Usage rights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50392" y="4983480"/>
            <a:ext cx="1783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A7D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Core metadata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246120" y="3017520"/>
            <a:ext cx="5623560" cy="2514600"/>
          </a:xfrm>
          <a:prstGeom prst="rect">
            <a:avLst/>
          </a:prstGeom>
          <a:solidFill>
            <a:srgbClr val="20242B"/>
          </a:solidFill>
          <a:ln w="25400">
            <a:solidFill>
              <a:srgbClr val="C43A3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474720" y="3319272"/>
            <a:ext cx="5166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C587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TRANSFORMATION &amp; ORCHESTRATION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3474720" y="3703320"/>
            <a:ext cx="5166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8F5E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INTELLIGENT FLOW</a:t>
            </a:r>
            <a:endParaRPr lang="en-US" sz="2500" dirty="0"/>
          </a:p>
        </p:txBody>
      </p:sp>
      <p:sp>
        <p:nvSpPr>
          <p:cNvPr id="14" name="Text 12"/>
          <p:cNvSpPr/>
          <p:nvPr/>
        </p:nvSpPr>
        <p:spPr>
          <a:xfrm>
            <a:off x="3474720" y="4343400"/>
            <a:ext cx="5166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1D0C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Crop &amp; resize  ·  Metadata enrichment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474720" y="4663440"/>
            <a:ext cx="5166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1D0C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Rights validation  ·  Quality assurance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474720" y="4983480"/>
            <a:ext cx="5166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1D0C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Format conversion  ·  Intelligent routing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9253728" y="3017520"/>
            <a:ext cx="2286000" cy="2514600"/>
          </a:xfrm>
          <a:prstGeom prst="rect">
            <a:avLst/>
          </a:prstGeom>
          <a:solidFill>
            <a:srgbClr val="EDE8E0"/>
          </a:solidFill>
          <a:ln w="12700">
            <a:solidFill>
              <a:srgbClr val="D1CCC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482328" y="331927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7A7D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SYSTEMS OF ENGAGEMENT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9482328" y="370332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20242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CHANNELS</a:t>
            </a:r>
            <a:endParaRPr lang="en-US" sz="2500" dirty="0"/>
          </a:p>
        </p:txBody>
      </p:sp>
      <p:sp>
        <p:nvSpPr>
          <p:cNvPr id="20" name="Text 18"/>
          <p:cNvSpPr/>
          <p:nvPr/>
        </p:nvSpPr>
        <p:spPr>
          <a:xfrm>
            <a:off x="9482328" y="434340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A7D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E-commerce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482328" y="466344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A7D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Paid &amp; owned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9482328" y="498348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A7D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Global markets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2862072" y="3886200"/>
            <a:ext cx="320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7A7D82"/>
                </a:solidFill>
              </a:rPr>
              <a:t>›</a:t>
            </a:r>
            <a:endParaRPr lang="en-US" sz="3000" dirty="0"/>
          </a:p>
        </p:txBody>
      </p:sp>
      <p:sp>
        <p:nvSpPr>
          <p:cNvPr id="24" name="Text 22"/>
          <p:cNvSpPr/>
          <p:nvPr/>
        </p:nvSpPr>
        <p:spPr>
          <a:xfrm>
            <a:off x="8887968" y="3886200"/>
            <a:ext cx="320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7A7D82"/>
                </a:solidFill>
              </a:rPr>
              <a:t>›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9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0" y="0"/>
            <a:ext cx="57908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7498080" cy="6858000"/>
          </a:xfrm>
          <a:prstGeom prst="rect">
            <a:avLst/>
          </a:prstGeom>
          <a:solidFill>
            <a:srgbClr val="15192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94360" y="347472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8F5EF"/>
                </a:solidFill>
              </a:rPr>
              <a:t>HAISAI  ×  LULULEMON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10927080" y="365760"/>
            <a:ext cx="640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8E9198"/>
                </a:solidFill>
              </a:rPr>
              <a:t>07 / 10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621792" y="841248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C5875A"/>
                </a:solidFill>
              </a:rPr>
              <a:t>AI, OPERATIONALISED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621792" y="1170432"/>
            <a:ext cx="10607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200" b="1" dirty="0">
                <a:solidFill>
                  <a:srgbClr val="F8F5E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Scale the output.</a:t>
            </a:r>
            <a:endParaRPr lang="en-US" sz="4200" dirty="0"/>
          </a:p>
          <a:p>
            <a:pPr indent="0" marL="0">
              <a:buNone/>
            </a:pPr>
            <a:r>
              <a:rPr lang="en-US" sz="4200" b="1" dirty="0">
                <a:solidFill>
                  <a:srgbClr val="F8F5E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Keep the control.</a:t>
            </a:r>
            <a:endParaRPr lang="en-US" sz="4200" dirty="0"/>
          </a:p>
        </p:txBody>
      </p:sp>
      <p:sp>
        <p:nvSpPr>
          <p:cNvPr id="8" name="Text 5"/>
          <p:cNvSpPr/>
          <p:nvPr/>
        </p:nvSpPr>
        <p:spPr>
          <a:xfrm>
            <a:off x="621792" y="3154680"/>
            <a:ext cx="5303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A9AB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Generative AI only pays off when it sits inside a well-run, rights-aware content supply chain.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621792" y="4251960"/>
            <a:ext cx="0" cy="420624"/>
          </a:xfrm>
          <a:prstGeom prst="line">
            <a:avLst/>
          </a:prstGeom>
          <a:noFill/>
          <a:ln w="25400">
            <a:solidFill>
              <a:srgbClr val="C43A3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22960" y="4343400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8F5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Brand-safe generation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3474720" y="4251960"/>
            <a:ext cx="0" cy="420624"/>
          </a:xfrm>
          <a:prstGeom prst="line">
            <a:avLst/>
          </a:prstGeom>
          <a:noFill/>
          <a:ln w="25400">
            <a:solidFill>
              <a:srgbClr val="C43A35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675888" y="4343400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8F5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Agents &amp; orchestration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621792" y="4965192"/>
            <a:ext cx="0" cy="420624"/>
          </a:xfrm>
          <a:prstGeom prst="line">
            <a:avLst/>
          </a:prstGeom>
          <a:noFill/>
          <a:ln w="25400">
            <a:solidFill>
              <a:srgbClr val="C43A3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22960" y="5056632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8F5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Rights &amp; governance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3474720" y="4965192"/>
            <a:ext cx="0" cy="420624"/>
          </a:xfrm>
          <a:prstGeom prst="line">
            <a:avLst/>
          </a:prstGeom>
          <a:noFill/>
          <a:ln w="25400">
            <a:solidFill>
              <a:srgbClr val="C43A35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675888" y="5056632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8F5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Human-in-the-loop QA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927080" y="365760"/>
            <a:ext cx="640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777A80"/>
                </a:solidFill>
              </a:rPr>
              <a:t>08 / 10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21792" y="667512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C43A35"/>
                </a:solidFill>
              </a:rPr>
              <a:t>SELECTED RESULTS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21792" y="960120"/>
            <a:ext cx="10607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200" b="1" dirty="0">
                <a:solidFill>
                  <a:srgbClr val="20242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Proof in the operating system.</a:t>
            </a:r>
            <a:endParaRPr lang="en-US" sz="4200" dirty="0"/>
          </a:p>
        </p:txBody>
      </p:sp>
      <p:sp>
        <p:nvSpPr>
          <p:cNvPr id="5" name="Shape 3"/>
          <p:cNvSpPr/>
          <p:nvPr/>
        </p:nvSpPr>
        <p:spPr>
          <a:xfrm>
            <a:off x="621792" y="2944368"/>
            <a:ext cx="3383280" cy="3063240"/>
          </a:xfrm>
          <a:prstGeom prst="rect">
            <a:avLst/>
          </a:prstGeom>
          <a:solidFill>
            <a:srgbClr val="EDE8E0"/>
          </a:solidFill>
          <a:ln w="12700">
            <a:solidFill>
              <a:srgbClr val="D1CCC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77824" y="3273552"/>
            <a:ext cx="2788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C43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LUXURY WATCH BRAND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77824" y="3858768"/>
            <a:ext cx="2834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300" b="1" dirty="0">
                <a:solidFill>
                  <a:srgbClr val="20242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8h → 20m</a:t>
            </a:r>
            <a:endParaRPr lang="en-US" sz="4300" dirty="0"/>
          </a:p>
        </p:txBody>
      </p:sp>
      <p:sp>
        <p:nvSpPr>
          <p:cNvPr id="8" name="Text 6"/>
          <p:cNvSpPr/>
          <p:nvPr/>
        </p:nvSpPr>
        <p:spPr>
          <a:xfrm>
            <a:off x="877824" y="4608576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024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weekly update time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877824" y="5193792"/>
            <a:ext cx="2743200" cy="0"/>
          </a:xfrm>
          <a:prstGeom prst="line">
            <a:avLst/>
          </a:prstGeom>
          <a:noFill/>
          <a:ln w="12700">
            <a:solidFill>
              <a:srgbClr val="D1CCC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77824" y="5413248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A7D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1.27 FTE / year saved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352544" y="2944368"/>
            <a:ext cx="3383280" cy="3063240"/>
          </a:xfrm>
          <a:prstGeom prst="rect">
            <a:avLst/>
          </a:prstGeom>
          <a:solidFill>
            <a:srgbClr val="EDE8E0"/>
          </a:solidFill>
          <a:ln w="12700">
            <a:solidFill>
              <a:srgbClr val="D1CCC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08576" y="3273552"/>
            <a:ext cx="2788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C43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GLOBAL BANKING INSTITUTION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4608576" y="3858768"/>
            <a:ext cx="2834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300" b="1" dirty="0">
                <a:solidFill>
                  <a:srgbClr val="20242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+30%</a:t>
            </a:r>
            <a:endParaRPr lang="en-US" sz="4300" dirty="0"/>
          </a:p>
        </p:txBody>
      </p:sp>
      <p:sp>
        <p:nvSpPr>
          <p:cNvPr id="14" name="Text 12"/>
          <p:cNvSpPr/>
          <p:nvPr/>
        </p:nvSpPr>
        <p:spPr>
          <a:xfrm>
            <a:off x="4608576" y="4608576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024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content delivery speed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4608576" y="5193792"/>
            <a:ext cx="2743200" cy="0"/>
          </a:xfrm>
          <a:prstGeom prst="line">
            <a:avLst/>
          </a:prstGeom>
          <a:noFill/>
          <a:ln w="12700">
            <a:solidFill>
              <a:srgbClr val="D1CCC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608576" y="5413248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A7D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40% of manual tasks automated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8083296" y="2944368"/>
            <a:ext cx="3383280" cy="3063240"/>
          </a:xfrm>
          <a:prstGeom prst="rect">
            <a:avLst/>
          </a:prstGeom>
          <a:solidFill>
            <a:srgbClr val="EDE8E0"/>
          </a:solidFill>
          <a:ln w="12700">
            <a:solidFill>
              <a:srgbClr val="D1CCC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339328" y="3273552"/>
            <a:ext cx="2788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C43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BEAUTY INDUSTRY LEADER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8339328" y="3858768"/>
            <a:ext cx="2834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300" b="1" dirty="0">
                <a:solidFill>
                  <a:srgbClr val="20242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220</a:t>
            </a:r>
            <a:endParaRPr lang="en-US" sz="4300" dirty="0"/>
          </a:p>
        </p:txBody>
      </p:sp>
      <p:sp>
        <p:nvSpPr>
          <p:cNvPr id="20" name="Text 18"/>
          <p:cNvSpPr/>
          <p:nvPr/>
        </p:nvSpPr>
        <p:spPr>
          <a:xfrm>
            <a:off x="8339328" y="4608576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024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marketing text types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8339328" y="5193792"/>
            <a:ext cx="2743200" cy="0"/>
          </a:xfrm>
          <a:prstGeom prst="line">
            <a:avLst/>
          </a:prstGeom>
          <a:noFill/>
          <a:ln w="12700">
            <a:solidFill>
              <a:srgbClr val="D1CCC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339328" y="5413248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A7D8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 validation workflows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21792" y="6510528"/>
            <a:ext cx="10927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77A80"/>
                </a:solidFill>
              </a:rPr>
              <a:t>Detailed case studies anonymised. Results sourced from Haisai client engagements.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9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03720" y="0"/>
            <a:ext cx="528797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7909560" cy="6858000"/>
          </a:xfrm>
          <a:prstGeom prst="rect">
            <a:avLst/>
          </a:prstGeom>
          <a:solidFill>
            <a:srgbClr val="15192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94360" y="347472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8F5EF"/>
                </a:solidFill>
              </a:rPr>
              <a:t>HAISAI  ×  LULULEMON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10927080" y="365760"/>
            <a:ext cx="640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8E9198"/>
                </a:solidFill>
              </a:rPr>
              <a:t>09 / 10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621792" y="82296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C5875A"/>
                </a:solidFill>
              </a:rPr>
              <a:t>WHY HAISAI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621792" y="1143000"/>
            <a:ext cx="10607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200" b="1" dirty="0">
                <a:solidFill>
                  <a:srgbClr val="F8F5E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Built for global complexity.</a:t>
            </a:r>
            <a:endParaRPr lang="en-US" sz="4200" dirty="0"/>
          </a:p>
          <a:p>
            <a:pPr indent="0" marL="0">
              <a:buNone/>
            </a:pPr>
            <a:r>
              <a:rPr lang="en-US" sz="4200" b="1" dirty="0">
                <a:solidFill>
                  <a:srgbClr val="F8F5E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Grounded in human reality.</a:t>
            </a:r>
            <a:endParaRPr lang="en-US" sz="4200" dirty="0"/>
          </a:p>
        </p:txBody>
      </p:sp>
      <p:sp>
        <p:nvSpPr>
          <p:cNvPr id="8" name="Shape 5"/>
          <p:cNvSpPr/>
          <p:nvPr/>
        </p:nvSpPr>
        <p:spPr>
          <a:xfrm>
            <a:off x="621792" y="3566160"/>
            <a:ext cx="2423160" cy="0"/>
          </a:xfrm>
          <a:prstGeom prst="line">
            <a:avLst/>
          </a:prstGeom>
          <a:noFill/>
          <a:ln w="12700">
            <a:solidFill>
              <a:srgbClr val="555963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21792" y="3730752"/>
            <a:ext cx="2514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C587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2020</a:t>
            </a:r>
            <a:endParaRPr lang="en-US" sz="2500" dirty="0"/>
          </a:p>
        </p:txBody>
      </p:sp>
      <p:sp>
        <p:nvSpPr>
          <p:cNvPr id="10" name="Text 7"/>
          <p:cNvSpPr/>
          <p:nvPr/>
        </p:nvSpPr>
        <p:spPr>
          <a:xfrm>
            <a:off x="621792" y="4187952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9AB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founded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3502152" y="3566160"/>
            <a:ext cx="2423160" cy="0"/>
          </a:xfrm>
          <a:prstGeom prst="line">
            <a:avLst/>
          </a:prstGeom>
          <a:noFill/>
          <a:ln w="12700">
            <a:solidFill>
              <a:srgbClr val="555963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502152" y="3730752"/>
            <a:ext cx="2514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C587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16</a:t>
            </a:r>
            <a:endParaRPr lang="en-US" sz="2500" dirty="0"/>
          </a:p>
        </p:txBody>
      </p:sp>
      <p:sp>
        <p:nvSpPr>
          <p:cNvPr id="13" name="Text 10"/>
          <p:cNvSpPr/>
          <p:nvPr/>
        </p:nvSpPr>
        <p:spPr>
          <a:xfrm>
            <a:off x="3502152" y="4187952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9AB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Workfront customer deployments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621792" y="4590288"/>
            <a:ext cx="2423160" cy="0"/>
          </a:xfrm>
          <a:prstGeom prst="line">
            <a:avLst/>
          </a:prstGeom>
          <a:noFill/>
          <a:ln w="12700">
            <a:solidFill>
              <a:srgbClr val="555963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21792" y="4754880"/>
            <a:ext cx="2514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C587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15</a:t>
            </a:r>
            <a:endParaRPr lang="en-US" sz="2500" dirty="0"/>
          </a:p>
        </p:txBody>
      </p:sp>
      <p:sp>
        <p:nvSpPr>
          <p:cNvPr id="16" name="Text 13"/>
          <p:cNvSpPr/>
          <p:nvPr/>
        </p:nvSpPr>
        <p:spPr>
          <a:xfrm>
            <a:off x="621792" y="5212080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9AB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Adobe certifications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3502152" y="4590288"/>
            <a:ext cx="2423160" cy="0"/>
          </a:xfrm>
          <a:prstGeom prst="line">
            <a:avLst/>
          </a:prstGeom>
          <a:noFill/>
          <a:ln w="12700">
            <a:solidFill>
              <a:srgbClr val="555963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3502152" y="4754880"/>
            <a:ext cx="2514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C587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SILVER</a:t>
            </a:r>
            <a:endParaRPr lang="en-US" sz="2500" dirty="0"/>
          </a:p>
        </p:txBody>
      </p:sp>
      <p:sp>
        <p:nvSpPr>
          <p:cNvPr id="19" name="Text 16"/>
          <p:cNvSpPr/>
          <p:nvPr/>
        </p:nvSpPr>
        <p:spPr>
          <a:xfrm>
            <a:off x="3502152" y="5212080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9AB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Adobe Solution Partner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621792" y="6080760"/>
            <a:ext cx="5303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E919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Geneva  ·  Paris  ·  London  ·  New York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C43A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47472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8F5EF"/>
                </a:solidFill>
              </a:rPr>
              <a:t>HAISAI  ×  LULULEMON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927080" y="365760"/>
            <a:ext cx="640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8E9198"/>
                </a:solidFill>
              </a:rPr>
              <a:t>10 / 10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21792" y="841248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C5875A"/>
                </a:solidFill>
              </a:rPr>
              <a:t>A PRAGMATIC WAY FORWARD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21792" y="1161288"/>
            <a:ext cx="10607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200" b="1" dirty="0">
                <a:solidFill>
                  <a:srgbClr val="F8F5E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Start focused. Prove value.</a:t>
            </a:r>
            <a:endParaRPr lang="en-US" sz="4200" dirty="0"/>
          </a:p>
          <a:p>
            <a:pPr indent="0" marL="0">
              <a:buNone/>
            </a:pPr>
            <a:r>
              <a:rPr lang="en-US" sz="4200" b="1" dirty="0">
                <a:solidFill>
                  <a:srgbClr val="F8F5E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Scale with confidence.</a:t>
            </a:r>
            <a:endParaRPr lang="en-US" sz="4200" dirty="0"/>
          </a:p>
        </p:txBody>
      </p:sp>
      <p:sp>
        <p:nvSpPr>
          <p:cNvPr id="6" name="Shape 4"/>
          <p:cNvSpPr/>
          <p:nvPr/>
        </p:nvSpPr>
        <p:spPr>
          <a:xfrm>
            <a:off x="621792" y="3886200"/>
            <a:ext cx="2487168" cy="0"/>
          </a:xfrm>
          <a:prstGeom prst="line">
            <a:avLst/>
          </a:prstGeom>
          <a:noFill/>
          <a:ln w="19050">
            <a:solidFill>
              <a:srgbClr val="EAB4A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21792" y="411480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EAB4A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21792" y="461772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8F5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DISCOVER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621792" y="5138928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F0C9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Align on the highest-value friction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392424" y="3886200"/>
            <a:ext cx="2487168" cy="0"/>
          </a:xfrm>
          <a:prstGeom prst="line">
            <a:avLst/>
          </a:prstGeom>
          <a:noFill/>
          <a:ln w="19050">
            <a:solidFill>
              <a:srgbClr val="EAB4A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392424" y="411480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EAB4A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3392424" y="461772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8F5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DESIGN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3392424" y="5138928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F0C9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Shape the target flow and governance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163056" y="3886200"/>
            <a:ext cx="2487168" cy="0"/>
          </a:xfrm>
          <a:prstGeom prst="line">
            <a:avLst/>
          </a:prstGeom>
          <a:noFill/>
          <a:ln w="19050">
            <a:solidFill>
              <a:srgbClr val="EAB4A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163056" y="411480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EAB4A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6163056" y="461772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8F5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PILOT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6163056" y="5138928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F0C9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Prove value in one focused use case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8933688" y="3886200"/>
            <a:ext cx="2487168" cy="0"/>
          </a:xfrm>
          <a:prstGeom prst="line">
            <a:avLst/>
          </a:prstGeom>
          <a:noFill/>
          <a:ln w="19050">
            <a:solidFill>
              <a:srgbClr val="EAB4A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933688" y="411480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EAB4A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8933688" y="461772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8F5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SCALE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8933688" y="5138928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F0C9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Industrialise what works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621792" y="6263640"/>
            <a:ext cx="5852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8F5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Let’s build the first proof point together.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9418320" y="62636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F0C9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hello@haisai.ch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Haisai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Haisai × Lululemon</dc:title>
  <dc:subject>Content Supply Chain Credentials</dc:subject>
  <dc:creator>Haisai</dc:creator>
  <cp:lastModifiedBy>Haisai</cp:lastModifiedBy>
  <cp:revision>1</cp:revision>
  <dcterms:created xsi:type="dcterms:W3CDTF">2026-09-24T08:59:26Z</dcterms:created>
  <dcterms:modified xsi:type="dcterms:W3CDTF">2026-09-24T08:59:26Z</dcterms:modified>
</cp:coreProperties>
</file>